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D1FDF3C-E647-48EE-8574-DF18F1AF425F}">
  <a:tblStyle styleId="{AD1FDF3C-E647-48EE-8574-DF18F1AF425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slide" Target="slides/slide7.xml"/><Relationship Id="rId24" Type="http://schemas.openxmlformats.org/officeDocument/2006/relationships/font" Target="fonts/PlusJakartaSansMedium-boldItalic.fntdata"/><Relationship Id="rId12" Type="http://schemas.openxmlformats.org/officeDocument/2006/relationships/slide" Target="slides/slide6.xml"/><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31093e1be_1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31093e1b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23a2a3201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423a2a320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423a2a3201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423a2a3201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423a2a3201_0_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423a2a3201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423a2a3201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423a2a3201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423a2a3201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423a2a3201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23a2a3201_0_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23a2a3201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23a2a3201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423a2a3201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nk360/resources/American-Indian-Removal-Video" TargetMode="External"/><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nk360/removal-cherokee/resisting-removal.html#section-1" TargetMode="External"/><Relationship Id="rId6" Type="http://schemas.openxmlformats.org/officeDocument/2006/relationships/hyperlink" Target="https://americanindian.si.edu/nk360/removal-cherokee/resisting-removal.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history.com/articles/trail-of-tears-conditions-cherokee" TargetMode="External"/><Relationship Id="rId6" Type="http://schemas.openxmlformats.org/officeDocument/2006/relationships/hyperlink" Target="https://www.c-span.org/classroom/document/?9749" TargetMode="External"/><Relationship Id="rId7" Type="http://schemas.openxmlformats.org/officeDocument/2006/relationships/hyperlink" Target="https://americanindian.si.edu/nk360/removal-cherokee/reflections.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neh.gov/article/trails-tears-plural-what-we-dont-know-about-indian-removal" TargetMode="External"/><Relationship Id="rId6" Type="http://schemas.openxmlformats.org/officeDocument/2006/relationships/hyperlink" Target="https://americanindian.si.edu/nk360/removal-six-nations/index.cs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nk360/resources/American-Indian-Removal-Video" TargetMode="External"/><Relationship Id="rId6" Type="http://schemas.openxmlformats.org/officeDocument/2006/relationships/hyperlink" Target="https://americanindian.si.edu/nk360/removal#makesensePag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mericanindian.si.edu/nk360/removal-cherokee/resisting-removal.html#section-1" TargetMode="External"/><Relationship Id="rId6" Type="http://schemas.openxmlformats.org/officeDocument/2006/relationships/hyperlink" Target="https://americanindian.si.edu/nk360/removal-cherokee/resisting-removal.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history.com/articles/trail-of-tears-conditions-cherokee" TargetMode="External"/><Relationship Id="rId6" Type="http://schemas.openxmlformats.org/officeDocument/2006/relationships/hyperlink" Target="https://www.c-span.org/classroom/document/?9749" TargetMode="External"/><Relationship Id="rId7" Type="http://schemas.openxmlformats.org/officeDocument/2006/relationships/hyperlink" Target="https://americanindian.si.edu/nk360/removal-cherokee/reflections.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neh.gov/article/trails-tears-plural-what-we-dont-know-about-indian-removal" TargetMode="External"/><Relationship Id="rId6" Type="http://schemas.openxmlformats.org/officeDocument/2006/relationships/hyperlink" Target="https://americanindian.si.edu/nk360/removal-six-nations/index.cs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500">
              <a:solidFill>
                <a:schemeClr val="dk1"/>
              </a:solidFill>
              <a:latin typeface="Halant"/>
              <a:ea typeface="Halant"/>
              <a:cs typeface="Halant"/>
              <a:sym typeface="Halant"/>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12550" y="1385450"/>
            <a:ext cx="6947400" cy="4617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The Trail of Tears was a forced relocation of thousands of Indigenous peoples from their ancestral homelands to designated territories west of the Mississippi River. This tragic event was a result of U.S. government policies aimed at removing Native American nations to make way for white settlement. Despite immense hardship, Indigenous communities resisted removal in various ways, showcasing resilience and determination. Through this WebQuest, you will explore the causes, experiences, and lasting effects of the Trail of Tears, as well as the diverse forms of Indigenous resistance.</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the Trail of Tears and Indigenous resistance to removal. You will work through a series of questions to guide your research, helping you understand the policies that led to removal, the hardships faced by Indigenous nations, and the ways they fought to defend their lands and sovereignty.</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Historical Empathy:</a:t>
            </a:r>
            <a:r>
              <a:rPr lang="en" sz="1200">
                <a:solidFill>
                  <a:schemeClr val="dk1"/>
                </a:solidFill>
                <a:latin typeface="Halant"/>
                <a:ea typeface="Halant"/>
                <a:cs typeface="Halant"/>
                <a:sym typeface="Halant"/>
              </a:rPr>
              <a:t> Watch the video called </a:t>
            </a:r>
            <a:r>
              <a:rPr lang="en" sz="1200" u="sng">
                <a:solidFill>
                  <a:schemeClr val="hlink"/>
                </a:solidFill>
                <a:latin typeface="Halant"/>
                <a:ea typeface="Halant"/>
                <a:cs typeface="Halant"/>
                <a:sym typeface="Halant"/>
                <a:hlinkClick r:id="rId5"/>
              </a:rPr>
              <a:t>American Indian Removal: Does it Make Sense?</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If you and your family were told you had to leave your home and go live somewhere far away, how would you react?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p:txBody>
      </p:sp>
      <p:sp>
        <p:nvSpPr>
          <p:cNvPr id="60" name="Google Shape;60;p13"/>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61" name="Google Shape;61;p13"/>
          <p:cNvSpPr txBox="1"/>
          <p:nvPr/>
        </p:nvSpPr>
        <p:spPr>
          <a:xfrm>
            <a:off x="977825" y="8842000"/>
            <a:ext cx="5816700" cy="50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a:t>
            </a:r>
            <a:r>
              <a:rPr lang="en" sz="1000">
                <a:solidFill>
                  <a:schemeClr val="dk1"/>
                </a:solidFill>
                <a:latin typeface="Inter"/>
                <a:ea typeface="Inter"/>
                <a:cs typeface="Inter"/>
                <a:sym typeface="Inter"/>
              </a:rPr>
              <a:t>Native Nations Removed West, 1817–58. Map by Gene Thorp/Cartographic Concepts, Inc. © Smithsonian Institution, National Museum of the American Indian.</a:t>
            </a:r>
            <a:endParaRPr sz="1000">
              <a:solidFill>
                <a:schemeClr val="dk1"/>
              </a:solidFill>
              <a:latin typeface="Inter"/>
              <a:ea typeface="Inter"/>
              <a:cs typeface="Inter"/>
              <a:sym typeface="Inter"/>
            </a:endParaRPr>
          </a:p>
        </p:txBody>
      </p:sp>
      <p:pic>
        <p:nvPicPr>
          <p:cNvPr id="62" name="Google Shape;62;p13"/>
          <p:cNvPicPr preferRelativeResize="0"/>
          <p:nvPr/>
        </p:nvPicPr>
        <p:blipFill>
          <a:blip r:embed="rId6">
            <a:alphaModFix/>
          </a:blip>
          <a:stretch>
            <a:fillRect/>
          </a:stretch>
        </p:blipFill>
        <p:spPr>
          <a:xfrm>
            <a:off x="977813" y="5908048"/>
            <a:ext cx="5816776" cy="29339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500">
              <a:solidFill>
                <a:schemeClr val="dk1"/>
              </a:solidFill>
              <a:latin typeface="Halant"/>
              <a:ea typeface="Halant"/>
              <a:cs typeface="Halant"/>
              <a:sym typeface="Halant"/>
            </a:endParaRPr>
          </a:p>
        </p:txBody>
      </p:sp>
      <p:pic>
        <p:nvPicPr>
          <p:cNvPr id="69" name="Google Shape;69;p1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412550" y="1617625"/>
            <a:ext cx="69474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 Indigenous Resistance to Removal Policies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the Smithsonian’s “Resistance” </a:t>
            </a:r>
            <a:r>
              <a:rPr lang="en" sz="1200" u="sng">
                <a:solidFill>
                  <a:schemeClr val="hlink"/>
                </a:solidFill>
                <a:latin typeface="Inter"/>
                <a:ea typeface="Inter"/>
                <a:cs typeface="Inter"/>
                <a:sym typeface="Inter"/>
                <a:hlinkClick r:id="rId5"/>
              </a:rPr>
              <a:t>Video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status of the Cherokee people prior to removal?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“Harassment Laws” of the late 1820s in Georgia?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Using the sources provided in the Smithsonian's </a:t>
            </a:r>
            <a:r>
              <a:rPr lang="en" sz="1200" u="sng">
                <a:solidFill>
                  <a:schemeClr val="hlink"/>
                </a:solidFill>
                <a:latin typeface="Inter"/>
                <a:ea typeface="Inter"/>
                <a:cs typeface="Inter"/>
                <a:sym typeface="Inter"/>
                <a:hlinkClick r:id="rId6"/>
              </a:rPr>
              <a:t>Resistance to Removal</a:t>
            </a:r>
            <a:r>
              <a:rPr lang="en" sz="1200">
                <a:solidFill>
                  <a:schemeClr val="dk1"/>
                </a:solidFill>
                <a:latin typeface="Inter"/>
                <a:ea typeface="Inter"/>
                <a:cs typeface="Inter"/>
                <a:sym typeface="Inter"/>
              </a:rPr>
              <a:t> lesson, fill in the chart below. For each term/historical figure on the left, provide a brief description and analyze why the term/figure is considered an example  Indigenous Resistance to the removal policies of the 1830s.</a:t>
            </a:r>
            <a:endParaRPr sz="1200">
              <a:solidFill>
                <a:schemeClr val="dk1"/>
              </a:solidFill>
              <a:latin typeface="Inter"/>
              <a:ea typeface="Inter"/>
              <a:cs typeface="Inter"/>
              <a:sym typeface="Inter"/>
            </a:endParaRPr>
          </a:p>
        </p:txBody>
      </p:sp>
      <p:graphicFrame>
        <p:nvGraphicFramePr>
          <p:cNvPr id="73" name="Google Shape;73;p14"/>
          <p:cNvGraphicFramePr/>
          <p:nvPr/>
        </p:nvGraphicFramePr>
        <p:xfrm>
          <a:off x="412550" y="5158738"/>
          <a:ext cx="3000000" cy="3000000"/>
        </p:xfrm>
        <a:graphic>
          <a:graphicData uri="http://schemas.openxmlformats.org/drawingml/2006/table">
            <a:tbl>
              <a:tblPr>
                <a:noFill/>
                <a:tableStyleId>{AD1FDF3C-E647-48EE-8574-DF18F1AF425F}</a:tableStyleId>
              </a:tblPr>
              <a:tblGrid>
                <a:gridCol w="1486725"/>
                <a:gridCol w="2534800"/>
                <a:gridCol w="2925875"/>
              </a:tblGrid>
              <a:tr h="38100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Example of Indigenous Resistance</a:t>
                      </a:r>
                      <a:endParaRPr b="1" sz="1200">
                        <a:latin typeface="Inter"/>
                        <a:ea typeface="Inter"/>
                        <a:cs typeface="Inter"/>
                        <a:sym typeface="Inter"/>
                      </a:endParaRPr>
                    </a:p>
                  </a:txBody>
                  <a:tcPr marT="91425" marB="91425" marR="91425" marL="91425" anchor="ctr"/>
                </a:tc>
              </a:tr>
              <a:tr h="970450">
                <a:tc>
                  <a:txBody>
                    <a:bodyPr/>
                    <a:lstStyle/>
                    <a:p>
                      <a:pPr indent="0" lvl="0" marL="0" rtl="0" algn="ctr">
                        <a:spcBef>
                          <a:spcPts val="0"/>
                        </a:spcBef>
                        <a:spcAft>
                          <a:spcPts val="0"/>
                        </a:spcAft>
                        <a:buNone/>
                      </a:pPr>
                      <a:r>
                        <a:rPr b="1" lang="en" sz="1200">
                          <a:latin typeface="Inter"/>
                          <a:ea typeface="Inter"/>
                          <a:cs typeface="Inter"/>
                          <a:sym typeface="Inter"/>
                        </a:rPr>
                        <a:t>The Treaty of New Echota</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200">
                          <a:latin typeface="Inter"/>
                          <a:ea typeface="Inter"/>
                          <a:cs typeface="Inter"/>
                          <a:sym typeface="Inter"/>
                        </a:rPr>
                        <a:t>The Treaty Party</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200">
                          <a:latin typeface="Inter"/>
                          <a:ea typeface="Inter"/>
                          <a:cs typeface="Inter"/>
                          <a:sym typeface="Inter"/>
                        </a:rPr>
                        <a:t>Principal Chief John Ross</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200">
                          <a:latin typeface="Inter"/>
                          <a:ea typeface="Inter"/>
                          <a:cs typeface="Inter"/>
                          <a:sym typeface="Inter"/>
                        </a:rPr>
                        <a:t>The Protest Petition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bl>
          </a:graphicData>
        </a:graphic>
      </p:graphicFrame>
      <p:sp>
        <p:nvSpPr>
          <p:cNvPr id="74" name="Google Shape;74;p14"/>
          <p:cNvSpPr txBox="1"/>
          <p:nvPr/>
        </p:nvSpPr>
        <p:spPr>
          <a:xfrm>
            <a:off x="412550" y="999025"/>
            <a:ext cx="69474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the Trail of Tears and Indigenous Resistance and answer the questions that follow.</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900">
              <a:solidFill>
                <a:schemeClr val="dk1"/>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4" name="Google Shape;84;p15"/>
          <p:cNvSpPr txBox="1"/>
          <p:nvPr/>
        </p:nvSpPr>
        <p:spPr>
          <a:xfrm>
            <a:off x="412550" y="1084225"/>
            <a:ext cx="6947400" cy="3140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2: Enduring the Trail of Tears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History article </a:t>
            </a:r>
            <a:r>
              <a:rPr lang="en" sz="1200" u="sng">
                <a:solidFill>
                  <a:schemeClr val="hlink"/>
                </a:solidFill>
                <a:latin typeface="Inter"/>
                <a:ea typeface="Inter"/>
                <a:cs typeface="Inter"/>
                <a:sym typeface="Inter"/>
                <a:hlinkClick r:id="rId5"/>
              </a:rPr>
              <a:t>“How Native Americans Struggled to Survive the Trail of Tears”</a:t>
            </a:r>
            <a:r>
              <a:rPr lang="en" sz="1200">
                <a:solidFill>
                  <a:schemeClr val="dk1"/>
                </a:solidFill>
                <a:latin typeface="Inter"/>
                <a:ea typeface="Inter"/>
                <a:cs typeface="Inter"/>
                <a:sym typeface="Inter"/>
              </a:rPr>
              <a:t> written by Christopher Klein.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journey differ for Native Americans who voluntarily relocated versus those who were forced to relocate by the U.S. military?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weather affect the Indigenous people’s ability to survive the Trail of Tears throughout the forced migrations of 1838?</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85" name="Google Shape;85;p15"/>
          <p:cNvSpPr txBox="1"/>
          <p:nvPr/>
        </p:nvSpPr>
        <p:spPr>
          <a:xfrm>
            <a:off x="412550" y="4642975"/>
            <a:ext cx="69474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Resilience and Legacy</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C-SPAN’s </a:t>
            </a:r>
            <a:r>
              <a:rPr lang="en" sz="1200" u="sng">
                <a:solidFill>
                  <a:schemeClr val="accent5"/>
                </a:solidFill>
                <a:latin typeface="Inter"/>
                <a:ea typeface="Inter"/>
                <a:cs typeface="Inter"/>
                <a:sym typeface="Inter"/>
                <a:hlinkClick r:id="rId6">
                  <a:extLst>
                    <a:ext uri="{A12FA001-AC4F-418D-AE19-62706E023703}">
                      <ahyp:hlinkClr val="tx"/>
                    </a:ext>
                  </a:extLst>
                </a:hlinkClick>
              </a:rPr>
              <a:t>video</a:t>
            </a:r>
            <a:r>
              <a:rPr lang="en" sz="1200">
                <a:solidFill>
                  <a:schemeClr val="dk1"/>
                </a:solidFill>
                <a:latin typeface="Inter"/>
                <a:ea typeface="Inter"/>
                <a:cs typeface="Inter"/>
                <a:sym typeface="Inter"/>
              </a:rPr>
              <a:t> highlighting Chattanooga's history in the Trail of Tears.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significance of Ross’ Landing and the Tennessee River in the Trail of Tears?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asked about the Trail of Tears, how do the Cherokee view the Trail of Tears?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Smithsonian’s </a:t>
            </a:r>
            <a:r>
              <a:rPr lang="en" sz="1200" u="sng">
                <a:solidFill>
                  <a:schemeClr val="hlink"/>
                </a:solidFill>
                <a:latin typeface="Inter"/>
                <a:ea typeface="Inter"/>
                <a:cs typeface="Inter"/>
                <a:sym typeface="Inter"/>
                <a:hlinkClick r:id="rId7"/>
              </a:rPr>
              <a:t>Reflections</a:t>
            </a:r>
            <a:r>
              <a:rPr lang="en" sz="1200">
                <a:solidFill>
                  <a:schemeClr val="dk1"/>
                </a:solidFill>
                <a:latin typeface="Inter"/>
                <a:ea typeface="Inter"/>
                <a:cs typeface="Inter"/>
                <a:sym typeface="Inter"/>
              </a:rPr>
              <a:t> lesson: Discuss how the Cherokee have remained strong and continued to celebrate their culture throughout time.</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pic>
        <p:nvPicPr>
          <p:cNvPr id="90" name="Google Shape;9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1" name="Google Shape;91;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900">
              <a:solidFill>
                <a:schemeClr val="dk1"/>
              </a:solidFill>
              <a:latin typeface="Plus Jakarta Sans Medium"/>
              <a:ea typeface="Plus Jakarta Sans Medium"/>
              <a:cs typeface="Plus Jakarta Sans Medium"/>
              <a:sym typeface="Plus Jakarta Sans Medium"/>
            </a:endParaRPr>
          </a:p>
        </p:txBody>
      </p:sp>
      <p:pic>
        <p:nvPicPr>
          <p:cNvPr id="92" name="Google Shape;92;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5" name="Google Shape;95;p16"/>
          <p:cNvSpPr txBox="1"/>
          <p:nvPr/>
        </p:nvSpPr>
        <p:spPr>
          <a:xfrm>
            <a:off x="412550" y="1116625"/>
            <a:ext cx="69474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4: Recognizing All Affected by Removal Policies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a:t>
            </a:r>
            <a:r>
              <a:rPr lang="en" sz="1200" u="sng">
                <a:solidFill>
                  <a:schemeClr val="accent5"/>
                </a:solidFill>
                <a:latin typeface="Inter"/>
                <a:ea typeface="Inter"/>
                <a:cs typeface="Inter"/>
                <a:sym typeface="Inter"/>
                <a:hlinkClick r:id="rId5">
                  <a:extLst>
                    <a:ext uri="{A12FA001-AC4F-418D-AE19-62706E023703}">
                      <ahyp:hlinkClr val="tx"/>
                    </a:ext>
                  </a:extLst>
                </a:hlinkClick>
              </a:rPr>
              <a:t>blog</a:t>
            </a:r>
            <a:r>
              <a:rPr lang="en" sz="1200">
                <a:solidFill>
                  <a:schemeClr val="dk1"/>
                </a:solidFill>
                <a:latin typeface="Inter"/>
                <a:ea typeface="Inter"/>
                <a:cs typeface="Inter"/>
                <a:sym typeface="Inter"/>
              </a:rPr>
              <a:t> provided by the National Endowment for the Humanities, “Trail of Tears, Plural: What We Don’t Know About Indian Removal.”</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narratives about Indian Removal usually focus on the Cherokees?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it important to recognize the effects of removal on all Indigenous nations east of the Mississippi River?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sources in the Smithsonian’s </a:t>
            </a:r>
            <a:r>
              <a:rPr lang="en" sz="1200" u="sng">
                <a:solidFill>
                  <a:schemeClr val="hlink"/>
                </a:solidFill>
                <a:latin typeface="Inter"/>
                <a:ea typeface="Inter"/>
                <a:cs typeface="Inter"/>
                <a:sym typeface="Inter"/>
                <a:hlinkClick r:id="rId6"/>
              </a:rPr>
              <a:t>Removal Avoidance Case Studies</a:t>
            </a:r>
            <a:r>
              <a:rPr lang="en" sz="1200">
                <a:solidFill>
                  <a:schemeClr val="dk1"/>
                </a:solidFill>
                <a:latin typeface="Inter"/>
                <a:ea typeface="Inter"/>
                <a:cs typeface="Inter"/>
                <a:sym typeface="Inter"/>
              </a:rPr>
              <a:t> fill in the chart below. For each tribe, discuss one example of strategy the tribe utilized to resist removal policies in the 1800s.</a:t>
            </a:r>
            <a:endParaRPr sz="1200">
              <a:solidFill>
                <a:schemeClr val="dk1"/>
              </a:solidFill>
              <a:latin typeface="Inter"/>
              <a:ea typeface="Inter"/>
              <a:cs typeface="Inter"/>
              <a:sym typeface="Inter"/>
            </a:endParaRPr>
          </a:p>
        </p:txBody>
      </p:sp>
      <p:graphicFrame>
        <p:nvGraphicFramePr>
          <p:cNvPr id="96" name="Google Shape;96;p16"/>
          <p:cNvGraphicFramePr/>
          <p:nvPr/>
        </p:nvGraphicFramePr>
        <p:xfrm>
          <a:off x="412550" y="4725313"/>
          <a:ext cx="3000000" cy="3000000"/>
        </p:xfrm>
        <a:graphic>
          <a:graphicData uri="http://schemas.openxmlformats.org/drawingml/2006/table">
            <a:tbl>
              <a:tblPr>
                <a:noFill/>
                <a:tableStyleId>{AD1FDF3C-E647-48EE-8574-DF18F1AF425F}</a:tableStyleId>
              </a:tblPr>
              <a:tblGrid>
                <a:gridCol w="1629825"/>
                <a:gridCol w="5317575"/>
              </a:tblGrid>
              <a:tr h="381000">
                <a:tc>
                  <a:txBody>
                    <a:bodyPr/>
                    <a:lstStyle/>
                    <a:p>
                      <a:pPr indent="0" lvl="0" marL="0" rtl="0" algn="ctr">
                        <a:spcBef>
                          <a:spcPts val="0"/>
                        </a:spcBef>
                        <a:spcAft>
                          <a:spcPts val="0"/>
                        </a:spcAft>
                        <a:buNone/>
                      </a:pPr>
                      <a:r>
                        <a:rPr b="1" lang="en" sz="1200">
                          <a:latin typeface="Inter"/>
                          <a:ea typeface="Inter"/>
                          <a:cs typeface="Inter"/>
                          <a:sym typeface="Inter"/>
                        </a:rPr>
                        <a:t>Tribe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Strategies of Resistance to Removal Policies</a:t>
                      </a:r>
                      <a:endParaRPr b="1" sz="1200">
                        <a:latin typeface="Inter"/>
                        <a:ea typeface="Inter"/>
                        <a:cs typeface="Inter"/>
                        <a:sym typeface="Inter"/>
                      </a:endParaRPr>
                    </a:p>
                  </a:txBody>
                  <a:tcPr marT="91425" marB="91425" marR="91425" marL="91425" anchor="ctr"/>
                </a:tc>
              </a:tr>
              <a:tr h="37652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Potawatomi</a:t>
                      </a:r>
                      <a:r>
                        <a:rPr b="1" lang="en" sz="1200">
                          <a:latin typeface="Inter"/>
                          <a:ea typeface="Inter"/>
                          <a:cs typeface="Inter"/>
                          <a:sym typeface="Inter"/>
                        </a:rPr>
                        <a:t>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tc>
              </a:tr>
              <a:tr h="29722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Seminole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Kickapoo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Shawnee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Eastern Cherokee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500">
              <a:solidFill>
                <a:schemeClr val="dk1"/>
              </a:solidFill>
              <a:latin typeface="Halant"/>
              <a:ea typeface="Halant"/>
              <a:cs typeface="Halant"/>
              <a:sym typeface="Halant"/>
            </a:endParaRPr>
          </a:p>
        </p:txBody>
      </p:sp>
      <p:pic>
        <p:nvPicPr>
          <p:cNvPr id="103" name="Google Shape;103;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6" name="Google Shape;106;p17"/>
          <p:cNvSpPr txBox="1"/>
          <p:nvPr/>
        </p:nvSpPr>
        <p:spPr>
          <a:xfrm>
            <a:off x="412550" y="1385450"/>
            <a:ext cx="6947400" cy="7018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The Trail of Tears was a forced relocation of thousands of Indigenous peoples from their ancestral homelands to designated territories west of the Mississippi River. This tragic event was a result of U.S. government policies aimed at removing Native American nations to make way for white settlement. Despite immense hardship, Indigenous communities resisted removal in various ways, showcasing resilience and determination. Through this WebQuest, you will explore the causes, experiences, and lasting effects of the Trail of Tears, as well as the diverse forms of Indigenous resistance.</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the Trail of Tears and Indigenous resistance to removal. You will work through a series of questions to guide your research, helping you understand the policies that led to removal, the hardships faced by Indigenous nations, and the ways they fought to defend their lands and sovereignty.</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and your family were told you had to leave your home and go live somewhere far away, how would you react?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Answers will vary by student, however, students should be describing feelings such as shock, anger, sadness, etc. while relating </a:t>
            </a:r>
            <a:r>
              <a:rPr b="1" lang="en" sz="1200">
                <a:solidFill>
                  <a:schemeClr val="accent1"/>
                </a:solidFill>
                <a:latin typeface="Inter"/>
                <a:ea typeface="Inter"/>
                <a:cs typeface="Inter"/>
                <a:sym typeface="Inter"/>
              </a:rPr>
              <a:t>personally</a:t>
            </a:r>
            <a:r>
              <a:rPr b="1" lang="en" sz="1200">
                <a:solidFill>
                  <a:schemeClr val="accent1"/>
                </a:solidFill>
                <a:latin typeface="Inter"/>
                <a:ea typeface="Inter"/>
                <a:cs typeface="Inter"/>
                <a:sym typeface="Inter"/>
              </a:rPr>
              <a:t> to what forced relocation would look like in their individual families.</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called </a:t>
            </a:r>
            <a:r>
              <a:rPr lang="en" sz="1200" u="sng">
                <a:solidFill>
                  <a:schemeClr val="accent5"/>
                </a:solidFill>
                <a:latin typeface="Inter"/>
                <a:ea typeface="Inter"/>
                <a:cs typeface="Inter"/>
                <a:sym typeface="Inter"/>
                <a:hlinkClick r:id="rId5">
                  <a:extLst>
                    <a:ext uri="{A12FA001-AC4F-418D-AE19-62706E023703}">
                      <ahyp:hlinkClr val="tx"/>
                    </a:ext>
                  </a:extLst>
                </a:hlinkClick>
              </a:rPr>
              <a:t>American Indian Removal: Does it Make Sense?</a:t>
            </a:r>
            <a:r>
              <a:rPr b="1" lang="en" sz="1200">
                <a:solidFill>
                  <a:schemeClr val="accent1"/>
                </a:solidFill>
                <a:latin typeface="Inter"/>
                <a:ea typeface="Inter"/>
                <a:cs typeface="Inter"/>
                <a:sym typeface="Inter"/>
              </a:rPr>
              <a:t> </a:t>
            </a:r>
            <a:r>
              <a:rPr lang="en" sz="1200">
                <a:solidFill>
                  <a:schemeClr val="dk1"/>
                </a:solidFill>
                <a:latin typeface="Inter"/>
                <a:ea typeface="Inter"/>
                <a:cs typeface="Inter"/>
                <a:sym typeface="Inter"/>
              </a:rPr>
              <a:t>Did the students say anything that resonated with you?</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Answers will vary by student, however, students should cite something specific and how they connected with that statement. Example: A student described how they originally thought the U.S. motivations made sense, but then they changed their mind. I also found myself changing my mind as I thought about all the American Indians who were affected by the policy.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the</a:t>
            </a:r>
            <a:r>
              <a:rPr lang="en" sz="1200">
                <a:solidFill>
                  <a:schemeClr val="accent1"/>
                </a:solidFill>
                <a:latin typeface="Inter"/>
                <a:ea typeface="Inter"/>
                <a:cs typeface="Inter"/>
                <a:sym typeface="Inter"/>
              </a:rPr>
              <a:t> </a:t>
            </a:r>
            <a:r>
              <a:rPr lang="en" sz="1200" u="sng">
                <a:solidFill>
                  <a:schemeClr val="hlink"/>
                </a:solidFill>
                <a:latin typeface="Inter"/>
                <a:ea typeface="Inter"/>
                <a:cs typeface="Inter"/>
                <a:sym typeface="Inter"/>
                <a:hlinkClick r:id="rId6"/>
              </a:rPr>
              <a:t>“Native Nations Removed West, 1817-58” Map</a:t>
            </a:r>
            <a:r>
              <a:rPr lang="en" sz="1200">
                <a:solidFill>
                  <a:schemeClr val="dk1"/>
                </a:solidFill>
                <a:latin typeface="Inter"/>
                <a:ea typeface="Inter"/>
                <a:cs typeface="Inter"/>
                <a:sym typeface="Inter"/>
              </a:rPr>
              <a:t>. What do you notice and wonder?</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t>
            </a:r>
            <a:r>
              <a:rPr b="1" lang="en" sz="1200">
                <a:solidFill>
                  <a:schemeClr val="accent1"/>
                </a:solidFill>
                <a:latin typeface="Inter"/>
                <a:ea typeface="Inter"/>
                <a:cs typeface="Inter"/>
                <a:sym typeface="Inter"/>
              </a:rPr>
              <a:t>There are many Native Nations listed, much more than I previously knew </a:t>
            </a:r>
            <a:r>
              <a:rPr b="1" lang="en" sz="1200">
                <a:solidFill>
                  <a:schemeClr val="accent1"/>
                </a:solidFill>
                <a:latin typeface="Inter"/>
                <a:ea typeface="Inter"/>
                <a:cs typeface="Inter"/>
                <a:sym typeface="Inter"/>
              </a:rPr>
              <a:t>about.</a:t>
            </a:r>
            <a:endParaRPr b="1" sz="1200">
              <a:solidFill>
                <a:schemeClr val="accent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a:t>
            </a:r>
            <a:r>
              <a:rPr b="1" lang="en" sz="1200">
                <a:solidFill>
                  <a:schemeClr val="accent1"/>
                </a:solidFill>
                <a:latin typeface="Inter"/>
                <a:ea typeface="Inter"/>
                <a:cs typeface="Inter"/>
                <a:sym typeface="Inter"/>
              </a:rPr>
              <a:t> Why weren’t there more tribes from the Eastern United States</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p:txBody>
      </p:sp>
      <p:sp>
        <p:nvSpPr>
          <p:cNvPr id="107" name="Google Shape;107;p17"/>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500">
              <a:solidFill>
                <a:schemeClr val="dk1"/>
              </a:solidFill>
              <a:latin typeface="Halant"/>
              <a:ea typeface="Halant"/>
              <a:cs typeface="Halant"/>
              <a:sym typeface="Halant"/>
            </a:endParaRPr>
          </a:p>
        </p:txBody>
      </p:sp>
      <p:pic>
        <p:nvPicPr>
          <p:cNvPr id="114" name="Google Shape;114;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5" name="Google Shape;11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18"/>
          <p:cNvSpPr txBox="1"/>
          <p:nvPr/>
        </p:nvSpPr>
        <p:spPr>
          <a:xfrm>
            <a:off x="412550" y="931825"/>
            <a:ext cx="69474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 Indigenous Resistance to Removal Policies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the Smithsonian’s “Resistance” </a:t>
            </a:r>
            <a:r>
              <a:rPr lang="en" sz="1200" u="sng">
                <a:solidFill>
                  <a:schemeClr val="hlink"/>
                </a:solidFill>
                <a:latin typeface="Inter"/>
                <a:ea typeface="Inter"/>
                <a:cs typeface="Inter"/>
                <a:sym typeface="Inter"/>
                <a:hlinkClick r:id="rId5"/>
              </a:rPr>
              <a:t>Video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status of the Cherokee people prior to removal?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90% of Cherokee were literate in reading and writing and owned successful businesses.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“Harassment Laws” of the late 1820s in Georgia?</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Some forbid Cherokee mining gold on their own land, meeting in counsels, and testifying in court.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Using the sources provided in the Smithsonian's </a:t>
            </a:r>
            <a:r>
              <a:rPr lang="en" sz="1200" u="sng">
                <a:solidFill>
                  <a:schemeClr val="hlink"/>
                </a:solidFill>
                <a:latin typeface="Inter"/>
                <a:ea typeface="Inter"/>
                <a:cs typeface="Inter"/>
                <a:sym typeface="Inter"/>
                <a:hlinkClick r:id="rId6"/>
              </a:rPr>
              <a:t>Resistance to Removal</a:t>
            </a:r>
            <a:r>
              <a:rPr lang="en" sz="1200">
                <a:solidFill>
                  <a:schemeClr val="dk1"/>
                </a:solidFill>
                <a:latin typeface="Inter"/>
                <a:ea typeface="Inter"/>
                <a:cs typeface="Inter"/>
                <a:sym typeface="Inter"/>
              </a:rPr>
              <a:t> lesson, fill in the chart below. Use the arrows to click through the information. For each term/historical figure left, provide a brief description. Remember that </a:t>
            </a:r>
            <a:r>
              <a:rPr lang="en" sz="1200">
                <a:solidFill>
                  <a:schemeClr val="dk1"/>
                </a:solidFill>
                <a:latin typeface="Inter"/>
                <a:ea typeface="Inter"/>
                <a:cs typeface="Inter"/>
                <a:sym typeface="Inter"/>
              </a:rPr>
              <a:t>Native Americans responded to removal policies in different ways—some chose </a:t>
            </a:r>
            <a:r>
              <a:rPr b="1" lang="en" sz="1200">
                <a:solidFill>
                  <a:schemeClr val="dk1"/>
                </a:solidFill>
                <a:latin typeface="Inter"/>
                <a:ea typeface="Inter"/>
                <a:cs typeface="Inter"/>
                <a:sym typeface="Inter"/>
              </a:rPr>
              <a:t>resistance</a:t>
            </a:r>
            <a:r>
              <a:rPr lang="en" sz="1200">
                <a:solidFill>
                  <a:schemeClr val="dk1"/>
                </a:solidFill>
                <a:latin typeface="Inter"/>
                <a:ea typeface="Inter"/>
                <a:cs typeface="Inter"/>
                <a:sym typeface="Inter"/>
              </a:rPr>
              <a:t> to protect their sovereignty, while others prioritized survival and </a:t>
            </a:r>
            <a:r>
              <a:rPr b="1" lang="en" sz="1200">
                <a:solidFill>
                  <a:schemeClr val="dk1"/>
                </a:solidFill>
                <a:latin typeface="Inter"/>
                <a:ea typeface="Inter"/>
                <a:cs typeface="Inter"/>
                <a:sym typeface="Inter"/>
              </a:rPr>
              <a:t>accommodation</a:t>
            </a:r>
            <a:r>
              <a:rPr lang="en" sz="1200">
                <a:solidFill>
                  <a:schemeClr val="dk1"/>
                </a:solidFill>
                <a:latin typeface="Inter"/>
                <a:ea typeface="Inter"/>
                <a:cs typeface="Inter"/>
                <a:sym typeface="Inter"/>
              </a:rPr>
              <a:t> to protect their people. In the final column, identify if the term/historical figure used resistance or accommodation and provide an explanation.</a:t>
            </a:r>
            <a:endParaRPr sz="1200">
              <a:solidFill>
                <a:schemeClr val="dk1"/>
              </a:solidFill>
              <a:latin typeface="Inter"/>
              <a:ea typeface="Inter"/>
              <a:cs typeface="Inter"/>
              <a:sym typeface="Inter"/>
            </a:endParaRPr>
          </a:p>
        </p:txBody>
      </p:sp>
      <p:graphicFrame>
        <p:nvGraphicFramePr>
          <p:cNvPr id="118" name="Google Shape;118;p18"/>
          <p:cNvGraphicFramePr/>
          <p:nvPr/>
        </p:nvGraphicFramePr>
        <p:xfrm>
          <a:off x="412550" y="4396738"/>
          <a:ext cx="3000000" cy="3000000"/>
        </p:xfrm>
        <a:graphic>
          <a:graphicData uri="http://schemas.openxmlformats.org/drawingml/2006/table">
            <a:tbl>
              <a:tblPr>
                <a:noFill/>
                <a:tableStyleId>{AD1FDF3C-E647-48EE-8574-DF18F1AF425F}</a:tableStyleId>
              </a:tblPr>
              <a:tblGrid>
                <a:gridCol w="1486725"/>
                <a:gridCol w="2534800"/>
                <a:gridCol w="2925875"/>
              </a:tblGrid>
              <a:tr h="499550">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Resistance or Accommodation + Explanation</a:t>
                      </a:r>
                      <a:endParaRPr b="1" sz="1200">
                        <a:latin typeface="Inter"/>
                        <a:ea typeface="Inter"/>
                        <a:cs typeface="Inter"/>
                        <a:sym typeface="Inter"/>
                      </a:endParaRPr>
                    </a:p>
                  </a:txBody>
                  <a:tcPr marT="91425" marB="91425" marR="91425" marL="91425" anchor="ctr"/>
                </a:tc>
              </a:tr>
              <a:tr h="999125">
                <a:tc>
                  <a:txBody>
                    <a:bodyPr/>
                    <a:lstStyle/>
                    <a:p>
                      <a:pPr indent="0" lvl="0" marL="0" rtl="0" algn="ctr">
                        <a:spcBef>
                          <a:spcPts val="0"/>
                        </a:spcBef>
                        <a:spcAft>
                          <a:spcPts val="0"/>
                        </a:spcAft>
                        <a:buNone/>
                      </a:pPr>
                      <a:r>
                        <a:rPr b="1" lang="en" sz="1200">
                          <a:latin typeface="Inter"/>
                          <a:ea typeface="Inter"/>
                          <a:cs typeface="Inter"/>
                          <a:sym typeface="Inter"/>
                        </a:rPr>
                        <a:t>The Treaty of New Echota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Ceded all Cherokee lands in the East for lands west of the Mississippi River.</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Accommodation: It was an attempt  to avoid the violence they knew was inevitable from the U.S.</a:t>
                      </a:r>
                      <a:endParaRPr b="1" sz="1200">
                        <a:solidFill>
                          <a:schemeClr val="accent1"/>
                        </a:solidFill>
                        <a:latin typeface="Inter"/>
                        <a:ea typeface="Inter"/>
                        <a:cs typeface="Inter"/>
                        <a:sym typeface="Inter"/>
                      </a:endParaRPr>
                    </a:p>
                  </a:txBody>
                  <a:tcPr marT="91425" marB="91425" marR="91425" marL="91425"/>
                </a:tc>
              </a:tr>
              <a:tr h="999125">
                <a:tc>
                  <a:txBody>
                    <a:bodyPr/>
                    <a:lstStyle/>
                    <a:p>
                      <a:pPr indent="0" lvl="0" marL="0" rtl="0" algn="ctr">
                        <a:spcBef>
                          <a:spcPts val="0"/>
                        </a:spcBef>
                        <a:spcAft>
                          <a:spcPts val="0"/>
                        </a:spcAft>
                        <a:buNone/>
                      </a:pPr>
                      <a:r>
                        <a:rPr b="1" lang="en" sz="1200">
                          <a:latin typeface="Inter"/>
                          <a:ea typeface="Inter"/>
                          <a:cs typeface="Inter"/>
                          <a:sym typeface="Inter"/>
                        </a:rPr>
                        <a:t>The Treaty Party</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small group of Cherokee who illegally signed the Treaty of New Echota.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Accommodation: This minority group within the Cherokee felt they had no choice but to give up their land and move west.</a:t>
                      </a:r>
                      <a:endParaRPr b="1" sz="1200">
                        <a:solidFill>
                          <a:schemeClr val="accent1"/>
                        </a:solidFill>
                        <a:latin typeface="Inter"/>
                        <a:ea typeface="Inter"/>
                        <a:cs typeface="Inter"/>
                        <a:sym typeface="Inter"/>
                      </a:endParaRPr>
                    </a:p>
                  </a:txBody>
                  <a:tcPr marT="91425" marB="91425" marR="91425" marL="91425"/>
                </a:tc>
              </a:tr>
              <a:tr h="999125">
                <a:tc>
                  <a:txBody>
                    <a:bodyPr/>
                    <a:lstStyle/>
                    <a:p>
                      <a:pPr indent="0" lvl="0" marL="0" rtl="0" algn="ctr">
                        <a:spcBef>
                          <a:spcPts val="0"/>
                        </a:spcBef>
                        <a:spcAft>
                          <a:spcPts val="0"/>
                        </a:spcAft>
                        <a:buNone/>
                      </a:pPr>
                      <a:r>
                        <a:rPr b="1" lang="en" sz="1200">
                          <a:latin typeface="Inter"/>
                          <a:ea typeface="Inter"/>
                          <a:cs typeface="Inter"/>
                          <a:sym typeface="Inter"/>
                        </a:rPr>
                        <a:t>Principal Chief John Ross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Leader of the Cherokee Nation who resisted the removal and Treaty of New Echota.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Resistance: Ross represents a leader who defended his people prior to and during the Trail of Tears.</a:t>
                      </a:r>
                      <a:endParaRPr b="1" sz="1200">
                        <a:solidFill>
                          <a:schemeClr val="accent1"/>
                        </a:solidFill>
                        <a:latin typeface="Inter"/>
                        <a:ea typeface="Inter"/>
                        <a:cs typeface="Inter"/>
                        <a:sym typeface="Inter"/>
                      </a:endParaRPr>
                    </a:p>
                  </a:txBody>
                  <a:tcPr marT="91425" marB="91425" marR="91425" marL="91425"/>
                </a:tc>
              </a:tr>
              <a:tr h="1080375">
                <a:tc>
                  <a:txBody>
                    <a:bodyPr/>
                    <a:lstStyle/>
                    <a:p>
                      <a:pPr indent="0" lvl="0" marL="0" rtl="0" algn="ctr">
                        <a:spcBef>
                          <a:spcPts val="0"/>
                        </a:spcBef>
                        <a:spcAft>
                          <a:spcPts val="0"/>
                        </a:spcAft>
                        <a:buNone/>
                      </a:pPr>
                      <a:r>
                        <a:rPr b="1" lang="en" sz="1200">
                          <a:latin typeface="Inter"/>
                          <a:ea typeface="Inter"/>
                          <a:cs typeface="Inter"/>
                          <a:sym typeface="Inter"/>
                        </a:rPr>
                        <a:t>The Protest Petition</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In response to the Treaty of New Echota, ann official protest petition was created in 1836. It was signed by 2,174 Cherokee citizens.</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Resistance: The individuals who signed the Protest Petition showed their </a:t>
                      </a:r>
                      <a:r>
                        <a:rPr b="1" lang="en" sz="1200">
                          <a:solidFill>
                            <a:schemeClr val="accent1"/>
                          </a:solidFill>
                          <a:latin typeface="Inter"/>
                          <a:ea typeface="Inter"/>
                          <a:cs typeface="Inter"/>
                          <a:sym typeface="Inter"/>
                        </a:rPr>
                        <a:t>persistent</a:t>
                      </a:r>
                      <a:r>
                        <a:rPr b="1" lang="en" sz="1200">
                          <a:solidFill>
                            <a:schemeClr val="accent1"/>
                          </a:solidFill>
                          <a:latin typeface="Inter"/>
                          <a:ea typeface="Inter"/>
                          <a:cs typeface="Inter"/>
                          <a:sym typeface="Inter"/>
                        </a:rPr>
                        <a:t> desire to be recognized as a </a:t>
                      </a:r>
                      <a:r>
                        <a:rPr b="1" lang="en" sz="1200">
                          <a:solidFill>
                            <a:schemeClr val="accent1"/>
                          </a:solidFill>
                          <a:latin typeface="Inter"/>
                          <a:ea typeface="Inter"/>
                          <a:cs typeface="Inter"/>
                          <a:sym typeface="Inter"/>
                        </a:rPr>
                        <a:t>sovereign</a:t>
                      </a:r>
                      <a:r>
                        <a:rPr b="1" lang="en" sz="1200">
                          <a:solidFill>
                            <a:schemeClr val="accent1"/>
                          </a:solidFill>
                          <a:latin typeface="Inter"/>
                          <a:ea typeface="Inter"/>
                          <a:cs typeface="Inter"/>
                          <a:sym typeface="Inter"/>
                        </a:rPr>
                        <a:t> people with rights against illegal treaties.</a:t>
                      </a:r>
                      <a:endParaRPr b="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pic>
        <p:nvPicPr>
          <p:cNvPr id="123" name="Google Shape;123;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900">
              <a:solidFill>
                <a:schemeClr val="dk1"/>
              </a:solidFill>
              <a:latin typeface="Plus Jakarta Sans Medium"/>
              <a:ea typeface="Plus Jakarta Sans Medium"/>
              <a:cs typeface="Plus Jakarta Sans Medium"/>
              <a:sym typeface="Plus Jakarta Sans Medium"/>
            </a:endParaRPr>
          </a:p>
        </p:txBody>
      </p:sp>
      <p:pic>
        <p:nvPicPr>
          <p:cNvPr id="125" name="Google Shape;125;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6" name="Google Shape;12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19"/>
          <p:cNvSpPr txBox="1"/>
          <p:nvPr/>
        </p:nvSpPr>
        <p:spPr>
          <a:xfrm>
            <a:off x="412550" y="931825"/>
            <a:ext cx="6947400" cy="4617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the Trail of Tears and Indigenous Resistance and answer the questions that follow.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2: Enduring the Trail of Tears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History article </a:t>
            </a:r>
            <a:r>
              <a:rPr lang="en" sz="1200" u="sng">
                <a:solidFill>
                  <a:schemeClr val="hlink"/>
                </a:solidFill>
                <a:latin typeface="Inter"/>
                <a:ea typeface="Inter"/>
                <a:cs typeface="Inter"/>
                <a:sym typeface="Inter"/>
                <a:hlinkClick r:id="rId5"/>
              </a:rPr>
              <a:t>“How Native Americans Struggled to Survive the Trail of Tears”</a:t>
            </a:r>
            <a:r>
              <a:rPr lang="en" sz="1200">
                <a:solidFill>
                  <a:schemeClr val="dk1"/>
                </a:solidFill>
                <a:latin typeface="Inter"/>
                <a:ea typeface="Inter"/>
                <a:cs typeface="Inter"/>
                <a:sym typeface="Inter"/>
              </a:rPr>
              <a:t> written by Christopher Klein.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journey differ for Native Americans who voluntarily relocated versus those who were forced to relocate by the U.S. military?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Those who left without resisting had a much shorter journey (about 25 days) and suffered less death (less than 24). Groups who were forcibly removed by the military suffered hundreds of deaths and experienced violence from those responsible for removing them. Women were dragged out of homes, children separated from parents, and those who were not compliant were beaten with bayonets.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weather affect the Indigenous people’s ability to survive the Trail of Tears throughout the forced migrations of 1838?</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Forced migrations began in the summer months of 1838, leading to extremely deadly conditions due to drought and heat. People and horses did not have enough water to survive. The migrations were forced to halt because of the dangerous heat and were postponed until cooler months, leading the next rounds to march directly into one of the worst winters of the time. They had to camp and sleep in snow for weeks at a time to avoid crossing ice, and it was difficult to attain water for humans and animals due to the ice.</a:t>
            </a:r>
            <a:endParaRPr sz="1200">
              <a:solidFill>
                <a:schemeClr val="dk1"/>
              </a:solidFill>
              <a:latin typeface="Inter"/>
              <a:ea typeface="Inter"/>
              <a:cs typeface="Inter"/>
              <a:sym typeface="Inter"/>
            </a:endParaRPr>
          </a:p>
        </p:txBody>
      </p:sp>
      <p:sp>
        <p:nvSpPr>
          <p:cNvPr id="129" name="Google Shape;129;p19"/>
          <p:cNvSpPr txBox="1"/>
          <p:nvPr/>
        </p:nvSpPr>
        <p:spPr>
          <a:xfrm>
            <a:off x="412550" y="5481175"/>
            <a:ext cx="6947400" cy="387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Resilience and Legacy</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C-SPAN’s </a:t>
            </a:r>
            <a:r>
              <a:rPr lang="en" sz="1200" u="sng">
                <a:solidFill>
                  <a:schemeClr val="accent5"/>
                </a:solidFill>
                <a:latin typeface="Inter"/>
                <a:ea typeface="Inter"/>
                <a:cs typeface="Inter"/>
                <a:sym typeface="Inter"/>
                <a:hlinkClick r:id="rId6">
                  <a:extLst>
                    <a:ext uri="{A12FA001-AC4F-418D-AE19-62706E023703}">
                      <ahyp:hlinkClr val="tx"/>
                    </a:ext>
                  </a:extLst>
                </a:hlinkClick>
              </a:rPr>
              <a:t>video</a:t>
            </a:r>
            <a:r>
              <a:rPr lang="en" sz="1200">
                <a:solidFill>
                  <a:schemeClr val="dk1"/>
                </a:solidFill>
                <a:latin typeface="Inter"/>
                <a:ea typeface="Inter"/>
                <a:cs typeface="Inter"/>
                <a:sym typeface="Inter"/>
              </a:rPr>
              <a:t> highlighting Chattanooga's history in the Trail of Tears.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significance of Ross’ Landing and the Tennessee River in the Trail of Tears?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Ross’ Landing was a Cherokee operated warehouse which served as a trading post between the Cherokee Nation and the state of Tennessee. The Tennessee River was the international border between the state and the Cherokee Nation.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asked about the Trail of Tears, how do the Cherokee view the Trail of Tears?</a:t>
            </a:r>
            <a:br>
              <a:rPr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They prefer to focus on the long history of the Cherokee in the area, not just the devastation of the Trail of Tears. They view the Trail of Tears as one moment in a very long history.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Smithsonian’s </a:t>
            </a:r>
            <a:r>
              <a:rPr lang="en" sz="1200" u="sng">
                <a:solidFill>
                  <a:schemeClr val="hlink"/>
                </a:solidFill>
                <a:latin typeface="Inter"/>
                <a:ea typeface="Inter"/>
                <a:cs typeface="Inter"/>
                <a:sym typeface="Inter"/>
                <a:hlinkClick r:id="rId7"/>
              </a:rPr>
              <a:t>Reflections</a:t>
            </a:r>
            <a:r>
              <a:rPr lang="en" sz="1200">
                <a:solidFill>
                  <a:schemeClr val="dk1"/>
                </a:solidFill>
                <a:latin typeface="Inter"/>
                <a:ea typeface="Inter"/>
                <a:cs typeface="Inter"/>
                <a:sym typeface="Inter"/>
              </a:rPr>
              <a:t> lesson: Discuss how the Cherokee have remained strong and continued to celebrate their culture throughout time.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Cherokee are the largest federally recognized tribe in the U.S. and have experienced tremendous economic growth and success in Oklahoma. The Cherokee Nation has also worked diligently to preserve their culture and history through art revivals, language preservation, and preservation of historic assets. </a:t>
            </a:r>
            <a:endParaRPr b="1" sz="1200">
              <a:solidFill>
                <a:schemeClr val="accent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pic>
        <p:nvPicPr>
          <p:cNvPr id="134" name="Google Shape;134;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Trail of Tears and Indigenous Resistance</a:t>
            </a:r>
            <a:endParaRPr sz="1900">
              <a:solidFill>
                <a:schemeClr val="dk1"/>
              </a:solidFill>
              <a:latin typeface="Plus Jakarta Sans Medium"/>
              <a:ea typeface="Plus Jakarta Sans Medium"/>
              <a:cs typeface="Plus Jakarta Sans Medium"/>
              <a:sym typeface="Plus Jakarta Sans Medium"/>
            </a:endParaRPr>
          </a:p>
        </p:txBody>
      </p:sp>
      <p:pic>
        <p:nvPicPr>
          <p:cNvPr id="136" name="Google Shape;136;p2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37" name="Google Shape;137;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9" name="Google Shape;139;p20"/>
          <p:cNvSpPr txBox="1"/>
          <p:nvPr/>
        </p:nvSpPr>
        <p:spPr>
          <a:xfrm>
            <a:off x="412550" y="1116625"/>
            <a:ext cx="6947400" cy="3694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4: Recognizing All Affected by Removal Policies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a:t>
            </a:r>
            <a:r>
              <a:rPr lang="en" sz="1200" u="sng">
                <a:solidFill>
                  <a:schemeClr val="accent5"/>
                </a:solidFill>
                <a:latin typeface="Inter"/>
                <a:ea typeface="Inter"/>
                <a:cs typeface="Inter"/>
                <a:sym typeface="Inter"/>
                <a:hlinkClick r:id="rId5">
                  <a:extLst>
                    <a:ext uri="{A12FA001-AC4F-418D-AE19-62706E023703}">
                      <ahyp:hlinkClr val="tx"/>
                    </a:ext>
                  </a:extLst>
                </a:hlinkClick>
              </a:rPr>
              <a:t>blog</a:t>
            </a:r>
            <a:r>
              <a:rPr lang="en" sz="1200">
                <a:solidFill>
                  <a:schemeClr val="dk1"/>
                </a:solidFill>
                <a:latin typeface="Inter"/>
                <a:ea typeface="Inter"/>
                <a:cs typeface="Inter"/>
                <a:sym typeface="Inter"/>
              </a:rPr>
              <a:t> provided by the National Endowment for the Humanities, “Trail of Tears, Plural: What We Don’t Know About Indian Removal.”</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narratives about Indian Removal usually focus on the Cherokee Nation?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Cherokee Nation’s story received national attention in the Supreme Court case Worcester v. Georgia and the Trail of Tears was a very distinct forced removal process that gained traction among educators and activists.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it important to recognize the effects of removal on all Indigenous nations east of the Mississippi River?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It helps to move away from the narrative of atrocities only taking place in the South. Additionally, it is important to include all who were affected in this tragic history and tell the stories of the other “Trails of Tears” which took place among Indigenous nations in the North as well.</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sources in the Smithsonian’s </a:t>
            </a:r>
            <a:r>
              <a:rPr lang="en" sz="1200" u="sng">
                <a:solidFill>
                  <a:schemeClr val="hlink"/>
                </a:solidFill>
                <a:latin typeface="Inter"/>
                <a:ea typeface="Inter"/>
                <a:cs typeface="Inter"/>
                <a:sym typeface="Inter"/>
                <a:hlinkClick r:id="rId6"/>
              </a:rPr>
              <a:t>Removal Avoidance Case Studies</a:t>
            </a:r>
            <a:r>
              <a:rPr lang="en" sz="1200">
                <a:solidFill>
                  <a:schemeClr val="dk1"/>
                </a:solidFill>
                <a:latin typeface="Inter"/>
                <a:ea typeface="Inter"/>
                <a:cs typeface="Inter"/>
                <a:sym typeface="Inter"/>
              </a:rPr>
              <a:t> fill in the chart below. For each tribe, discuss one example of strategy the tribe utilized to resist removal policies in the 1800s.</a:t>
            </a:r>
            <a:endParaRPr sz="1200">
              <a:solidFill>
                <a:schemeClr val="dk1"/>
              </a:solidFill>
              <a:latin typeface="Inter"/>
              <a:ea typeface="Inter"/>
              <a:cs typeface="Inter"/>
              <a:sym typeface="Inter"/>
            </a:endParaRPr>
          </a:p>
        </p:txBody>
      </p:sp>
      <p:graphicFrame>
        <p:nvGraphicFramePr>
          <p:cNvPr id="140" name="Google Shape;140;p20"/>
          <p:cNvGraphicFramePr/>
          <p:nvPr/>
        </p:nvGraphicFramePr>
        <p:xfrm>
          <a:off x="412550" y="4801513"/>
          <a:ext cx="3000000" cy="3000000"/>
        </p:xfrm>
        <a:graphic>
          <a:graphicData uri="http://schemas.openxmlformats.org/drawingml/2006/table">
            <a:tbl>
              <a:tblPr>
                <a:noFill/>
                <a:tableStyleId>{AD1FDF3C-E647-48EE-8574-DF18F1AF425F}</a:tableStyleId>
              </a:tblPr>
              <a:tblGrid>
                <a:gridCol w="1629825"/>
                <a:gridCol w="5317575"/>
              </a:tblGrid>
              <a:tr h="381000">
                <a:tc>
                  <a:txBody>
                    <a:bodyPr/>
                    <a:lstStyle/>
                    <a:p>
                      <a:pPr indent="0" lvl="0" marL="0" rtl="0" algn="ctr">
                        <a:spcBef>
                          <a:spcPts val="0"/>
                        </a:spcBef>
                        <a:spcAft>
                          <a:spcPts val="0"/>
                        </a:spcAft>
                        <a:buNone/>
                      </a:pPr>
                      <a:r>
                        <a:rPr b="1" lang="en" sz="1200">
                          <a:latin typeface="Inter"/>
                          <a:ea typeface="Inter"/>
                          <a:cs typeface="Inter"/>
                          <a:sym typeface="Inter"/>
                        </a:rPr>
                        <a:t>Tribe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Strategies of Resistance and </a:t>
                      </a:r>
                      <a:r>
                        <a:rPr b="1" lang="en" sz="1200">
                          <a:latin typeface="Inter"/>
                          <a:ea typeface="Inter"/>
                          <a:cs typeface="Inter"/>
                          <a:sym typeface="Inter"/>
                        </a:rPr>
                        <a:t>Accommodation</a:t>
                      </a:r>
                      <a:r>
                        <a:rPr b="1" lang="en" sz="1200">
                          <a:latin typeface="Inter"/>
                          <a:ea typeface="Inter"/>
                          <a:cs typeface="Inter"/>
                          <a:sym typeface="Inter"/>
                        </a:rPr>
                        <a:t> to Removal Policies</a:t>
                      </a:r>
                      <a:endParaRPr b="1" sz="1200">
                        <a:latin typeface="Inter"/>
                        <a:ea typeface="Inter"/>
                        <a:cs typeface="Inter"/>
                        <a:sym typeface="Inter"/>
                      </a:endParaRPr>
                    </a:p>
                  </a:txBody>
                  <a:tcPr marT="91425" marB="91425" marR="91425" marL="91425" anchor="ctr"/>
                </a:tc>
              </a:tr>
              <a:tr h="37652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Potawatomi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Refusing to sign treaties</a:t>
                      </a:r>
                      <a:endParaRPr b="1" sz="1200">
                        <a:solidFill>
                          <a:schemeClr val="accent1"/>
                        </a:solidFill>
                        <a:latin typeface="Inter"/>
                        <a:ea typeface="Inter"/>
                        <a:cs typeface="Inter"/>
                        <a:sym typeface="Inter"/>
                      </a:endParaRPr>
                    </a:p>
                  </a:txBody>
                  <a:tcPr marT="91425" marB="91425" marR="91425" marL="91425" anchor="ctr"/>
                </a:tc>
              </a:tr>
              <a:tr h="29722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Seminole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Attempted treaty negotiations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Fighting the Army in battle to defend land</a:t>
                      </a:r>
                      <a:endParaRPr b="1" sz="1200">
                        <a:solidFill>
                          <a:schemeClr val="accent1"/>
                        </a:solidFill>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Kickapoo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Avoiding Americans by moving to Spanish Texas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Escaping to Mexico when Texans sought independence</a:t>
                      </a:r>
                      <a:endParaRPr b="1" sz="1200">
                        <a:solidFill>
                          <a:schemeClr val="accent1"/>
                        </a:solidFill>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Shawnee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Attempted to blend in by farming and assimilating to white culture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Negotiating to keep white settlers happy</a:t>
                      </a:r>
                      <a:endParaRPr b="1" sz="1200">
                        <a:solidFill>
                          <a:schemeClr val="accent1"/>
                        </a:solidFill>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Eastern Cherokee Nation</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nchor="ct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Found loopholes to laws preventing them from owning land by purchasing from an adopted white tribal member</a:t>
                      </a:r>
                      <a:endParaRPr b="1" sz="1200">
                        <a:solidFill>
                          <a:schemeClr val="accent1"/>
                        </a:solidFill>
                        <a:latin typeface="Inter"/>
                        <a:ea typeface="Inter"/>
                        <a:cs typeface="Inter"/>
                        <a:sym typeface="Inter"/>
                      </a:endParaRPr>
                    </a:p>
                  </a:txBody>
                  <a:tcPr marT="91425" marB="91425" marR="91425" marL="91425" anchor="ct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